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pitchFamily="34" charset="0"/>
      <p:regular r:id="rId10"/>
    </p:embeddedFont>
    <p:embeddedFont>
      <p:font typeface="HK Grotesk Bold" pitchFamily="2" charset="77"/>
      <p:regular r:id="rId11"/>
      <p:bold r:id="rId12"/>
    </p:embeddedFont>
    <p:embeddedFont>
      <p:font typeface="Open Sans Bold" panose="020B08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 autoAdjust="0"/>
    <p:restoredTop sz="94625" autoAdjust="0"/>
  </p:normalViewPr>
  <p:slideViewPr>
    <p:cSldViewPr>
      <p:cViewPr varScale="1">
        <p:scale>
          <a:sx n="60" d="100"/>
          <a:sy n="60" d="100"/>
        </p:scale>
        <p:origin x="216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C3355-AE30-CC49-9D94-0AD2F83DA135}" type="datetimeFigureOut">
              <a:rPr lang="es-CL" smtClean="0"/>
              <a:t>30-11-25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238B-0AA9-124C-9508-21FB327B3C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352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2238B-0AA9-124C-9508-21FB327B3CAC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143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5938" y="-334786"/>
            <a:ext cx="14886413" cy="6271337"/>
            <a:chOff x="0" y="0"/>
            <a:chExt cx="19848550" cy="83617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328" t="13636" r="14253" b="34882"/>
            <a:stretch>
              <a:fillRect/>
            </a:stretch>
          </p:blipFill>
          <p:spPr>
            <a:xfrm>
              <a:off x="0" y="0"/>
              <a:ext cx="19848550" cy="836178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94071" y="5143500"/>
            <a:ext cx="13747531" cy="2031163"/>
            <a:chOff x="0" y="0"/>
            <a:chExt cx="3620749" cy="5349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0749" cy="534956"/>
            </a:xfrm>
            <a:custGeom>
              <a:avLst/>
              <a:gdLst/>
              <a:ahLst/>
              <a:cxnLst/>
              <a:rect l="l" t="t" r="r" b="b"/>
              <a:pathLst>
                <a:path w="3620749" h="534956">
                  <a:moveTo>
                    <a:pt x="0" y="0"/>
                  </a:moveTo>
                  <a:lnTo>
                    <a:pt x="3620749" y="0"/>
                  </a:lnTo>
                  <a:lnTo>
                    <a:pt x="3620749" y="534956"/>
                  </a:lnTo>
                  <a:lnTo>
                    <a:pt x="0" y="534956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20749" cy="582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369133">
            <a:off x="14786216" y="2825228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5235" y="-708041"/>
            <a:ext cx="3700703" cy="3515668"/>
          </a:xfrm>
          <a:custGeom>
            <a:avLst/>
            <a:gdLst/>
            <a:ahLst/>
            <a:cxnLst/>
            <a:rect l="l" t="t" r="r" b="b"/>
            <a:pathLst>
              <a:path w="3700703" h="3515668">
                <a:moveTo>
                  <a:pt x="0" y="0"/>
                </a:moveTo>
                <a:lnTo>
                  <a:pt x="3700703" y="0"/>
                </a:lnTo>
                <a:lnTo>
                  <a:pt x="3700703" y="3515668"/>
                </a:lnTo>
                <a:lnTo>
                  <a:pt x="0" y="3515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769906" y="5869429"/>
            <a:ext cx="13220197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7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 PARA LA INCLUSIÓN AML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152" y="7462436"/>
            <a:ext cx="9648612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7400" b="1">
                <a:solidFill>
                  <a:srgbClr val="4139B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CAPSTONE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86834" y="9765030"/>
            <a:ext cx="964861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4139B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KLM SOLUTIONS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7BF5BFE-C78F-589A-ECDA-6A9E23B3BFE8}"/>
              </a:ext>
            </a:extLst>
          </p:cNvPr>
          <p:cNvSpPr txBox="1"/>
          <p:nvPr/>
        </p:nvSpPr>
        <p:spPr>
          <a:xfrm>
            <a:off x="10501745" y="897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5865" y="2929780"/>
            <a:ext cx="17576270" cy="6757856"/>
            <a:chOff x="0" y="0"/>
            <a:chExt cx="4629141" cy="1779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9141" cy="1779847"/>
            </a:xfrm>
            <a:custGeom>
              <a:avLst/>
              <a:gdLst/>
              <a:ahLst/>
              <a:cxnLst/>
              <a:rect l="l" t="t" r="r" b="b"/>
              <a:pathLst>
                <a:path w="4629141" h="1779847">
                  <a:moveTo>
                    <a:pt x="0" y="0"/>
                  </a:moveTo>
                  <a:lnTo>
                    <a:pt x="4629141" y="0"/>
                  </a:lnTo>
                  <a:lnTo>
                    <a:pt x="4629141" y="1779847"/>
                  </a:lnTo>
                  <a:lnTo>
                    <a:pt x="0" y="1779847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29141" cy="1827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141235"/>
            <a:ext cx="4897092" cy="5354233"/>
            <a:chOff x="0" y="0"/>
            <a:chExt cx="6529456" cy="71389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982" b="30516"/>
            <a:stretch>
              <a:fillRect/>
            </a:stretch>
          </p:blipFill>
          <p:spPr>
            <a:xfrm>
              <a:off x="0" y="0"/>
              <a:ext cx="6529456" cy="7138977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7325955">
            <a:off x="-1311158" y="5799483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399999">
            <a:off x="12711052" y="5328468"/>
            <a:ext cx="785885" cy="915150"/>
          </a:xfrm>
          <a:custGeom>
            <a:avLst/>
            <a:gdLst/>
            <a:ahLst/>
            <a:cxnLst/>
            <a:rect l="l" t="t" r="r" b="b"/>
            <a:pathLst>
              <a:path w="785885" h="915150">
                <a:moveTo>
                  <a:pt x="0" y="0"/>
                </a:moveTo>
                <a:lnTo>
                  <a:pt x="785885" y="0"/>
                </a:lnTo>
                <a:lnTo>
                  <a:pt x="785885" y="915150"/>
                </a:lnTo>
                <a:lnTo>
                  <a:pt x="0" y="91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7325955">
            <a:off x="17332714" y="-2618266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2605827" y="3141235"/>
            <a:ext cx="4656704" cy="5354233"/>
            <a:chOff x="0" y="0"/>
            <a:chExt cx="6208938" cy="713897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2697" b="10492"/>
            <a:stretch>
              <a:fillRect/>
            </a:stretch>
          </p:blipFill>
          <p:spPr>
            <a:xfrm>
              <a:off x="0" y="0"/>
              <a:ext cx="6208938" cy="713897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056036" y="3141235"/>
            <a:ext cx="4656704" cy="5354233"/>
            <a:chOff x="0" y="0"/>
            <a:chExt cx="6208938" cy="713897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t="6882" b="6882"/>
            <a:stretch>
              <a:fillRect/>
            </a:stretch>
          </p:blipFill>
          <p:spPr>
            <a:xfrm>
              <a:off x="0" y="0"/>
              <a:ext cx="6208938" cy="7138977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5105870" y="1467368"/>
            <a:ext cx="7759210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KLJ SOLUTIONS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8026" y="8548149"/>
            <a:ext cx="29978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FullStack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5466" y="8548149"/>
            <a:ext cx="29978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61569" y="8548149"/>
            <a:ext cx="29978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FullStack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661391" cy="4490561"/>
            <a:chOff x="0" y="0"/>
            <a:chExt cx="7548521" cy="59874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001" r="8001"/>
            <a:stretch>
              <a:fillRect/>
            </a:stretch>
          </p:blipFill>
          <p:spPr>
            <a:xfrm>
              <a:off x="0" y="0"/>
              <a:ext cx="7548521" cy="598741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325955">
            <a:off x="13091966" y="-2329910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5" y="0"/>
                </a:lnTo>
                <a:lnTo>
                  <a:pt x="3549475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4523426" y="4421146"/>
            <a:ext cx="13067713" cy="5279605"/>
            <a:chOff x="0" y="0"/>
            <a:chExt cx="3440267" cy="13899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40268" cy="1389934"/>
            </a:xfrm>
            <a:custGeom>
              <a:avLst/>
              <a:gdLst/>
              <a:ahLst/>
              <a:cxnLst/>
              <a:rect l="l" t="t" r="r" b="b"/>
              <a:pathLst>
                <a:path w="3440268" h="1389934">
                  <a:moveTo>
                    <a:pt x="0" y="0"/>
                  </a:moveTo>
                  <a:lnTo>
                    <a:pt x="3440268" y="0"/>
                  </a:lnTo>
                  <a:lnTo>
                    <a:pt x="3440268" y="1389934"/>
                  </a:lnTo>
                  <a:lnTo>
                    <a:pt x="0" y="1389934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440267" cy="1437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7774" y="2142223"/>
            <a:ext cx="796185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 AML</a:t>
            </a:r>
          </a:p>
        </p:txBody>
      </p:sp>
      <p:sp>
        <p:nvSpPr>
          <p:cNvPr id="9" name="Freeform 9"/>
          <p:cNvSpPr/>
          <p:nvPr/>
        </p:nvSpPr>
        <p:spPr>
          <a:xfrm rot="-5399999">
            <a:off x="72652" y="-72652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805096" y="4450"/>
            <a:ext cx="482904" cy="437248"/>
          </a:xfrm>
          <a:custGeom>
            <a:avLst/>
            <a:gdLst/>
            <a:ahLst/>
            <a:cxnLst/>
            <a:rect l="l" t="t" r="r" b="b"/>
            <a:pathLst>
              <a:path w="482904" h="437248">
                <a:moveTo>
                  <a:pt x="0" y="0"/>
                </a:moveTo>
                <a:lnTo>
                  <a:pt x="482904" y="0"/>
                </a:lnTo>
                <a:lnTo>
                  <a:pt x="482904" y="437248"/>
                </a:lnTo>
                <a:lnTo>
                  <a:pt x="0" y="437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4964268" y="5278551"/>
            <a:ext cx="11757134" cy="3873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 Club del Adulto Mayor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enfrenta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tres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dificultades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principales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Falta de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digitalización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en la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gestión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 actividades, beneficios y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comunicaciones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Dependencia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 procesos manuales,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listas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en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papel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llamadas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telefónicas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avisos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presenciales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Baja accesibilidad,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especialmente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adultos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mayores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con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poca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experiencia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tecnológica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Este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contexto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genera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desorganización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pérdida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información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retrasos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poca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claridad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sobre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actividades, beneficios y </a:t>
            </a:r>
            <a:r>
              <a:rPr lang="en-US" sz="20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emergencias</a:t>
            </a: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48712" y="4595930"/>
            <a:ext cx="4794123" cy="5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1"/>
              </a:lnSpc>
            </a:pPr>
            <a:r>
              <a:rPr lang="en-US" sz="320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 detectado:</a:t>
            </a:r>
          </a:p>
        </p:txBody>
      </p:sp>
      <p:sp>
        <p:nvSpPr>
          <p:cNvPr id="13" name="Freeform 13"/>
          <p:cNvSpPr/>
          <p:nvPr/>
        </p:nvSpPr>
        <p:spPr>
          <a:xfrm rot="7325955">
            <a:off x="284195" y="4823733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5" y="0"/>
                </a:lnTo>
                <a:lnTo>
                  <a:pt x="3549475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04082" y="2526759"/>
            <a:ext cx="9883918" cy="7056653"/>
            <a:chOff x="0" y="0"/>
            <a:chExt cx="13359694" cy="940887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359694" cy="9205671"/>
              <a:chOff x="0" y="0"/>
              <a:chExt cx="1133589" cy="7811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33589" cy="781114"/>
              </a:xfrm>
              <a:custGeom>
                <a:avLst/>
                <a:gdLst/>
                <a:ahLst/>
                <a:cxnLst/>
                <a:rect l="l" t="t" r="r" b="b"/>
                <a:pathLst>
                  <a:path w="1133589" h="781114">
                    <a:moveTo>
                      <a:pt x="0" y="0"/>
                    </a:moveTo>
                    <a:lnTo>
                      <a:pt x="1133589" y="0"/>
                    </a:lnTo>
                    <a:lnTo>
                      <a:pt x="1133589" y="781114"/>
                    </a:lnTo>
                    <a:lnTo>
                      <a:pt x="0" y="781114"/>
                    </a:lnTo>
                    <a:close/>
                  </a:path>
                </a:pathLst>
              </a:custGeom>
              <a:solidFill>
                <a:srgbClr val="4139B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133589" cy="828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13620" y="-66675"/>
              <a:ext cx="12719942" cy="947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75"/>
                </a:lnSpc>
              </a:pPr>
              <a:endParaRPr dirty="0"/>
            </a:p>
            <a:p>
              <a:pPr algn="just">
                <a:lnSpc>
                  <a:spcPts val="4075"/>
                </a:lnSpc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App AML, en su version web y móvil con el objetivo de:</a:t>
              </a:r>
            </a:p>
            <a:p>
              <a:pPr algn="just">
                <a:lnSpc>
                  <a:spcPts val="4075"/>
                </a:lnSpc>
              </a:pPr>
              <a:endParaRPr lang="en-US" sz="291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628443" lvl="1" indent="-314221" algn="just">
                <a:lnSpc>
                  <a:spcPts val="4075"/>
                </a:lnSpc>
                <a:buFont typeface="Arial"/>
                <a:buChar char="•"/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Modernizar la comunicación interna.</a:t>
              </a:r>
            </a:p>
            <a:p>
              <a:pPr marL="628443" lvl="1" indent="-314221" algn="just">
                <a:lnSpc>
                  <a:spcPts val="4075"/>
                </a:lnSpc>
                <a:buFont typeface="Arial"/>
                <a:buChar char="•"/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Facilitar la organización de actividades.</a:t>
              </a:r>
            </a:p>
            <a:p>
              <a:pPr marL="628443" lvl="1" indent="-314221" algn="just">
                <a:lnSpc>
                  <a:spcPts val="4075"/>
                </a:lnSpc>
                <a:buFont typeface="Arial"/>
                <a:buChar char="•"/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Diseñada para administración y visualización desde cualquier computador.</a:t>
              </a:r>
            </a:p>
            <a:p>
              <a:pPr marL="628443" lvl="1" indent="-314221" algn="just">
                <a:lnSpc>
                  <a:spcPts val="4075"/>
                </a:lnSpc>
                <a:buFont typeface="Arial"/>
                <a:buChar char="•"/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Permite gestionar actividades, convenios y usuarios.</a:t>
              </a:r>
            </a:p>
            <a:p>
              <a:pPr marL="628443" lvl="1" indent="-314221" algn="just">
                <a:lnSpc>
                  <a:spcPts val="4075"/>
                </a:lnSpc>
                <a:buFont typeface="Arial"/>
                <a:buChar char="•"/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Acceso rápido a la agenda, beneficios y notificaciones.</a:t>
              </a:r>
            </a:p>
            <a:p>
              <a:pPr marL="628443" lvl="1" indent="-314221" algn="just">
                <a:lnSpc>
                  <a:spcPts val="4075"/>
                </a:lnSpc>
                <a:buFont typeface="Arial"/>
                <a:buChar char="•"/>
              </a:pPr>
              <a:r>
                <a:rPr lang="en-US" sz="291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Interfaz simplificada, accesible y fácil de usar desde el teléfono.</a:t>
              </a:r>
            </a:p>
            <a:p>
              <a:pPr algn="just">
                <a:lnSpc>
                  <a:spcPts val="4075"/>
                </a:lnSpc>
              </a:pPr>
              <a:endParaRPr lang="en-US" sz="291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622"/>
                </a:lnSpc>
              </a:pPr>
              <a:endParaRPr lang="en-US" sz="291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5399999">
            <a:off x="121182" y="9152510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399999">
            <a:off x="1106776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799" y="79348"/>
            <a:ext cx="8215015" cy="8215015"/>
          </a:xfrm>
          <a:custGeom>
            <a:avLst/>
            <a:gdLst/>
            <a:ahLst/>
            <a:cxnLst/>
            <a:rect l="l" t="t" r="r" b="b"/>
            <a:pathLst>
              <a:path w="8215015" h="8215015">
                <a:moveTo>
                  <a:pt x="0" y="0"/>
                </a:moveTo>
                <a:lnTo>
                  <a:pt x="8215015" y="0"/>
                </a:lnTo>
                <a:lnTo>
                  <a:pt x="8215015" y="8215015"/>
                </a:lnTo>
                <a:lnTo>
                  <a:pt x="0" y="821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7350177" y="1462401"/>
            <a:ext cx="11686540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6000" b="1" dirty="0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PROPUESTA DE SOLUCIÓN</a:t>
            </a:r>
          </a:p>
        </p:txBody>
      </p:sp>
      <p:sp>
        <p:nvSpPr>
          <p:cNvPr id="11" name="Freeform 11"/>
          <p:cNvSpPr/>
          <p:nvPr/>
        </p:nvSpPr>
        <p:spPr>
          <a:xfrm rot="-5399999">
            <a:off x="2374204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 rot="-5399999">
            <a:off x="6988336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0" y="0"/>
                </a:lnTo>
                <a:lnTo>
                  <a:pt x="949350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rot="-5399999">
            <a:off x="3641632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-5399999">
            <a:off x="4963723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5399999">
            <a:off x="6288301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1948" b="11948"/>
            <a:stretch>
              <a:fillRect/>
            </a:stretch>
          </p:blipFill>
          <p:spPr>
            <a:xfrm>
              <a:off x="0" y="0"/>
              <a:ext cx="21640800" cy="109728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91266" y="7032322"/>
            <a:ext cx="11018628" cy="2886959"/>
            <a:chOff x="0" y="0"/>
            <a:chExt cx="2902026" cy="7603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2026" cy="760351"/>
            </a:xfrm>
            <a:custGeom>
              <a:avLst/>
              <a:gdLst/>
              <a:ahLst/>
              <a:cxnLst/>
              <a:rect l="l" t="t" r="r" b="b"/>
              <a:pathLst>
                <a:path w="2902026" h="760351">
                  <a:moveTo>
                    <a:pt x="0" y="0"/>
                  </a:moveTo>
                  <a:lnTo>
                    <a:pt x="2902026" y="0"/>
                  </a:lnTo>
                  <a:lnTo>
                    <a:pt x="2902026" y="760351"/>
                  </a:lnTo>
                  <a:lnTo>
                    <a:pt x="0" y="760351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902026" cy="807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6397" y="8179391"/>
            <a:ext cx="2021603" cy="1861736"/>
            <a:chOff x="0" y="0"/>
            <a:chExt cx="6343650" cy="5842000"/>
          </a:xfrm>
        </p:grpSpPr>
        <p:sp>
          <p:nvSpPr>
            <p:cNvPr id="10" name="Freeform 10"/>
            <p:cNvSpPr/>
            <p:nvPr/>
          </p:nvSpPr>
          <p:spPr>
            <a:xfrm>
              <a:off x="68580" y="100330"/>
              <a:ext cx="6188710" cy="5651500"/>
            </a:xfrm>
            <a:custGeom>
              <a:avLst/>
              <a:gdLst/>
              <a:ahLst/>
              <a:cxnLst/>
              <a:rect l="l" t="t" r="r" b="b"/>
              <a:pathLst>
                <a:path w="6188710" h="565150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blipFill>
              <a:blip r:embed="rId3"/>
              <a:stretch>
                <a:fillRect t="-1026" b="-8478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43650" cy="5842000"/>
            </a:xfrm>
            <a:custGeom>
              <a:avLst/>
              <a:gdLst/>
              <a:ahLst/>
              <a:cxnLst/>
              <a:rect l="l" t="t" r="r" b="b"/>
              <a:pathLst>
                <a:path w="6343650" h="584200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91266" y="7536103"/>
            <a:ext cx="9894064" cy="228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PRESENTACIÓN APP AML</a:t>
            </a: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B6604BDA-0C75-7247-B394-5D4E8E639770}"/>
              </a:ext>
            </a:extLst>
          </p:cNvPr>
          <p:cNvSpPr/>
          <p:nvPr/>
        </p:nvSpPr>
        <p:spPr>
          <a:xfrm rot="3137490">
            <a:off x="-746038" y="-3099316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67D9635-DC24-8612-0D4B-E2CAB14DA2A0}"/>
              </a:ext>
            </a:extLst>
          </p:cNvPr>
          <p:cNvSpPr/>
          <p:nvPr/>
        </p:nvSpPr>
        <p:spPr>
          <a:xfrm rot="7325955">
            <a:off x="14513514" y="-3637509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5" y="0"/>
                </a:lnTo>
                <a:lnTo>
                  <a:pt x="3549475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481" y="4922090"/>
            <a:ext cx="18531481" cy="5364910"/>
            <a:chOff x="0" y="0"/>
            <a:chExt cx="24708641" cy="71532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626" b="17920"/>
            <a:stretch>
              <a:fillRect/>
            </a:stretch>
          </p:blipFill>
          <p:spPr>
            <a:xfrm>
              <a:off x="0" y="0"/>
              <a:ext cx="24708641" cy="715321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3050145"/>
            <a:ext cx="15317547" cy="6208155"/>
            <a:chOff x="0" y="0"/>
            <a:chExt cx="4034251" cy="16350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4251" cy="1635070"/>
            </a:xfrm>
            <a:custGeom>
              <a:avLst/>
              <a:gdLst/>
              <a:ahLst/>
              <a:cxnLst/>
              <a:rect l="l" t="t" r="r" b="b"/>
              <a:pathLst>
                <a:path w="4034251" h="1635070">
                  <a:moveTo>
                    <a:pt x="0" y="0"/>
                  </a:moveTo>
                  <a:lnTo>
                    <a:pt x="4034251" y="0"/>
                  </a:lnTo>
                  <a:lnTo>
                    <a:pt x="4034251" y="1635070"/>
                  </a:lnTo>
                  <a:lnTo>
                    <a:pt x="0" y="1635070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034251" cy="1682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69402" y="3804550"/>
            <a:ext cx="377377" cy="2012647"/>
            <a:chOff x="0" y="0"/>
            <a:chExt cx="99392" cy="530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69402" y="1449944"/>
            <a:ext cx="11234771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TRABAJO FUTURO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3053" y="6558348"/>
            <a:ext cx="5226818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Transformar esta aplicación en una PWA para optimizar la experiencia móvil.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0304" y="3737875"/>
            <a:ext cx="3773959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Completar integración real con API de alertas (SoSafe u otra).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0304" y="6582947"/>
            <a:ext cx="4450179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Implementar credenciales digitales del socio.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4001" y="4018863"/>
            <a:ext cx="4113765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Agregar módulo de certificados automáticos.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969402" y="6421022"/>
            <a:ext cx="377377" cy="2012647"/>
            <a:chOff x="0" y="0"/>
            <a:chExt cx="99392" cy="530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7325955">
            <a:off x="12891961" y="-4053735"/>
            <a:ext cx="4654635" cy="12419511"/>
          </a:xfrm>
          <a:custGeom>
            <a:avLst/>
            <a:gdLst/>
            <a:ahLst/>
            <a:cxnLst/>
            <a:rect l="l" t="t" r="r" b="b"/>
            <a:pathLst>
              <a:path w="4654635" h="12419511">
                <a:moveTo>
                  <a:pt x="0" y="0"/>
                </a:moveTo>
                <a:lnTo>
                  <a:pt x="4654635" y="0"/>
                </a:lnTo>
                <a:lnTo>
                  <a:pt x="4654635" y="12419512"/>
                </a:lnTo>
                <a:lnTo>
                  <a:pt x="0" y="1241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9125624" y="3804550"/>
            <a:ext cx="377377" cy="2012647"/>
            <a:chOff x="0" y="0"/>
            <a:chExt cx="99392" cy="5300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25624" y="6421022"/>
            <a:ext cx="377377" cy="2012647"/>
            <a:chOff x="0" y="0"/>
            <a:chExt cx="99392" cy="530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EF7072F3-8C05-249F-56A3-B0B448B01CCA}"/>
              </a:ext>
            </a:extLst>
          </p:cNvPr>
          <p:cNvSpPr/>
          <p:nvPr/>
        </p:nvSpPr>
        <p:spPr>
          <a:xfrm rot="7325955">
            <a:off x="-1773878" y="5974640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9440"/>
            <a:ext cx="18288000" cy="7877586"/>
            <a:chOff x="0" y="0"/>
            <a:chExt cx="24384000" cy="105034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977" b="39947"/>
            <a:stretch>
              <a:fillRect/>
            </a:stretch>
          </p:blipFill>
          <p:spPr>
            <a:xfrm>
              <a:off x="0" y="0"/>
              <a:ext cx="24384000" cy="1050344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7748146"/>
            <a:ext cx="19412565" cy="2538854"/>
            <a:chOff x="0" y="0"/>
            <a:chExt cx="5112774" cy="668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2774" cy="668669"/>
            </a:xfrm>
            <a:custGeom>
              <a:avLst/>
              <a:gdLst/>
              <a:ahLst/>
              <a:cxnLst/>
              <a:rect l="l" t="t" r="r" b="b"/>
              <a:pathLst>
                <a:path w="5112774" h="668669">
                  <a:moveTo>
                    <a:pt x="0" y="0"/>
                  </a:moveTo>
                  <a:lnTo>
                    <a:pt x="5112774" y="0"/>
                  </a:lnTo>
                  <a:lnTo>
                    <a:pt x="5112774" y="668669"/>
                  </a:lnTo>
                  <a:lnTo>
                    <a:pt x="0" y="668669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112774" cy="716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91261" y="8026973"/>
            <a:ext cx="14505478" cy="208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44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 nuestra propuesta, App AML, entregamos una solución real y de impacto social, modernizando la comunicación y accesibilidad del Club del Adulto Mayor Lonquén, transformando procesos y digitalizandolos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231</Words>
  <Application>Microsoft Macintosh PowerPoint</Application>
  <PresentationFormat>Personalizado</PresentationFormat>
  <Paragraphs>36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Arimo</vt:lpstr>
      <vt:lpstr>Calibri</vt:lpstr>
      <vt:lpstr>HK Grotesk Bold</vt:lpstr>
      <vt:lpstr>Aptos</vt:lpstr>
      <vt:lpstr>Open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Elder Care Presentation</dc:title>
  <cp:lastModifiedBy>LESBIA JAEL INESTROZA GONZALEZ</cp:lastModifiedBy>
  <cp:revision>3</cp:revision>
  <dcterms:created xsi:type="dcterms:W3CDTF">2006-08-16T00:00:00Z</dcterms:created>
  <dcterms:modified xsi:type="dcterms:W3CDTF">2025-11-30T20:27:21Z</dcterms:modified>
  <dc:identifier>DAG4x2GHo5o</dc:identifier>
</cp:coreProperties>
</file>